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1" r:id="rId1"/>
  </p:sldMasterIdLst>
  <p:notesMasterIdLst>
    <p:notesMasterId r:id="rId25"/>
  </p:notesMasterIdLst>
  <p:sldIdLst>
    <p:sldId id="256" r:id="rId2"/>
    <p:sldId id="275" r:id="rId3"/>
    <p:sldId id="301" r:id="rId4"/>
    <p:sldId id="262" r:id="rId5"/>
    <p:sldId id="300" r:id="rId6"/>
    <p:sldId id="257" r:id="rId7"/>
    <p:sldId id="258" r:id="rId8"/>
    <p:sldId id="260" r:id="rId9"/>
    <p:sldId id="273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42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34757-F63E-3E45-B868-12D605A1DEDD}" type="datetimeFigureOut">
              <a:rPr lang="en-US" smtClean="0"/>
              <a:t>8/13/19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810DF-1022-1945-ADA9-816808517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99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49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42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76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55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4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23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44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46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72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14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19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13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52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81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8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6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69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3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DF-1022-1945-ADA9-8168085170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90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1359-032A-6342-B563-639516B79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1C544-AD0A-F146-B16E-93E0295C79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F24C2-C4AD-174C-B4E4-FB7A3FC13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8/13/19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CAEE8-DAEC-CE49-B43A-CE5E3B8F3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868EE-E079-BB41-BD3A-B544D003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47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EBB5-A308-494A-A61B-276B9C48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A0E04-837F-0846-A5F1-79D51283D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E69E7-A561-1A43-BA47-010A9C12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8/13/19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8FF7B-59A7-8C43-9034-37DE5AB0B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CD839-7DFE-6145-AA8C-D4F5B271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7514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224B15-2115-CD45-9750-2D46FD0F64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73E61-8422-2243-9008-B3000DF2E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F3914-503E-834C-98E4-0600CB606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8/13/19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18B98-8F0F-3648-A3E2-F79FCA7A5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10F27-DF2B-4146-8602-DC9172D67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5125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6605C-C315-444A-B414-DCDADC652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C2A2D-9098-EF45-87D6-6E69B4486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1DE68-EA3F-254F-8AC3-E0FCEBF5D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8/13/19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5301B-C5FF-5147-AB50-A1B203591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9B522-F7C1-0F44-B7CB-BCD119BA7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7482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52F3-5A57-014D-8744-FFACF351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8CBA1-3620-5D45-9EC9-BD20CAA98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DF306-8D4F-F540-8647-ED196A07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8/13/19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76BEC-89EB-DC47-9750-7FDD9110B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72810-972B-B04D-9D9F-2FE8BA01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584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4473-F911-3A44-BC0C-5F6C2DD6A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0A011-37DB-D44A-86F6-F36B67F49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BFF11-A90E-0849-931A-FF73FEA54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26CAC-4361-2245-816B-80DCB79C4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8/13/19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96103B-BB28-A24B-AB4C-5531040B0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F6128-77BB-7842-8650-942AFA51C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0193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7314F-A865-E348-9320-7E1426B03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2B7BD-D14E-EF4E-B560-C86899C7D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D898C-9A94-8C4C-8C6A-B5276D90E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9E1E8-5919-EA4E-9FF8-A74EBE0EDD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4239A7-6742-0947-9DCD-6B24423BB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04B7A8-36E4-DE44-BFE7-F4A7DDF0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8/13/19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1A5334-4365-B84D-B12D-E792C4E3C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5D0B3-C3A4-0941-91A5-F886FD846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7372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58023-71A6-3D4A-A53E-FEC1020B1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886167-4D24-6C49-9D70-5E77D4776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8/13/19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0F819B-7054-734C-9D43-51828FB2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E8D1F-5600-964A-BD29-F589717C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8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EE69F1-F870-5941-BEA0-5BF6048E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8/13/19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4C735F-0B12-FB49-B809-52AAD7975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C7682-1A49-5D48-9ECA-D34288CF4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01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757A-9448-0E47-91AB-64704C54F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74F82-4212-E947-BD2D-2648E1FAC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AA539-2DE3-7248-B8EA-78CB2CB8A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A2247-3619-9144-901D-A1838FC3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8/13/19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6F89C-1972-184E-BF6F-1F44236F6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44B84-864D-F548-8F6D-EA5B2D1F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8403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8008A-6792-CC48-B3A8-077749C1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3B99B5-C01B-484D-B63E-6F61F464F9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6A1A3-BCF4-8D45-930E-2180925D0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FA444-96E5-3842-92FD-411C824F3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8/13/19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25D4F-603A-9040-BAEF-40786A81C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74F27-6F8B-3841-BBAD-7848D6563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15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6E36F6-3DD6-B648-90E2-DFBDAB541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39796-39E6-324A-AD57-410F04D5E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AE891-17C2-764B-B406-54B5BA42A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8/13/19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1FDB6-5F0D-E247-9A74-6D3DBC819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C9ACC-9F08-CF42-B7FE-2BE82B3E3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18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126" y="2022765"/>
            <a:ext cx="8984673" cy="2937162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2019</a:t>
            </a:r>
            <a:r>
              <a:rPr lang="en-US" sz="4000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000" dirty="0"/>
              <a:t>Travel Scholarships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2" b="19597"/>
          <a:stretch/>
        </p:blipFill>
        <p:spPr>
          <a:xfrm>
            <a:off x="3379355" y="2790925"/>
            <a:ext cx="5182754" cy="140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9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/>
              <a:t>Santiago Manrique-Bedoya, MD</a:t>
            </a:r>
            <a:br>
              <a:rPr lang="en-US" sz="2800" b="1" dirty="0"/>
            </a:br>
            <a:r>
              <a:rPr lang="en-US" sz="2800" dirty="0"/>
              <a:t>Clinical Fellow, Division of Gastroenterology, Hepatology, and Nutrition</a:t>
            </a:r>
            <a:br>
              <a:rPr lang="en-US" dirty="0"/>
            </a:br>
            <a:br>
              <a:rPr lang="en-US" sz="2800" b="1" dirty="0"/>
            </a:br>
            <a:r>
              <a:rPr lang="en-US" sz="2800" dirty="0"/>
              <a:t>University of Texas at San Antonio 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8844" y="3864214"/>
            <a:ext cx="6020354" cy="2753900"/>
          </a:xfrm>
        </p:spPr>
        <p:txBody>
          <a:bodyPr>
            <a:noAutofit/>
          </a:bodyPr>
          <a:lstStyle/>
          <a:p>
            <a:r>
              <a:rPr lang="en-US" sz="3200" dirty="0"/>
              <a:t>Computational modeling of plasmonic photothermal therapy in pancreatic tissue: A precursor to nanoparticle-mediated pancreatic cancer treatment.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434902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DC8B231-39D2-944A-9D36-6B3EF56AF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31603" y="677921"/>
            <a:ext cx="4639215" cy="5215890"/>
          </a:xfrm>
        </p:spPr>
      </p:pic>
    </p:spTree>
    <p:extLst>
      <p:ext uri="{BB962C8B-B14F-4D97-AF65-F5344CB8AC3E}">
        <p14:creationId xmlns:p14="http://schemas.microsoft.com/office/powerpoint/2010/main" val="271439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 err="1"/>
              <a:t>Balazs</a:t>
            </a:r>
            <a:r>
              <a:rPr lang="en-US" sz="2800" b="1" dirty="0"/>
              <a:t> Nemeth, MD, PhD</a:t>
            </a:r>
            <a:br>
              <a:rPr lang="en-US" sz="2800" b="1" dirty="0"/>
            </a:br>
            <a:r>
              <a:rPr lang="en-US" sz="2800" dirty="0"/>
              <a:t>University of Szeged, Hungary </a:t>
            </a:r>
            <a:br>
              <a:rPr lang="en-US" sz="28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8844" y="3864214"/>
            <a:ext cx="6020354" cy="2753900"/>
          </a:xfrm>
        </p:spPr>
        <p:txBody>
          <a:bodyPr>
            <a:noAutofit/>
          </a:bodyPr>
          <a:lstStyle/>
          <a:p>
            <a:pPr fontAlgn="base"/>
            <a:r>
              <a:rPr lang="en-US" sz="3200" dirty="0"/>
              <a:t>Mutations in the 5’ upstream region of </a:t>
            </a:r>
            <a:r>
              <a:rPr lang="en-US" sz="3200" dirty="0" err="1"/>
              <a:t>Chymotrypsinogen</a:t>
            </a:r>
            <a:r>
              <a:rPr lang="en-US" sz="3200" dirty="0"/>
              <a:t> C gene are not associated with chronic pancreatitis.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A person wearing a blue shirt and smiling at the camera&#10;&#10;Description automatically generated">
            <a:extLst>
              <a:ext uri="{FF2B5EF4-FFF2-40B4-BE49-F238E27FC236}">
                <a16:creationId xmlns:a16="http://schemas.microsoft.com/office/drawing/2014/main" id="{ED514B1E-A3CD-6441-B8E1-2925C3F0B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89198" y="900746"/>
            <a:ext cx="4544946" cy="4544946"/>
          </a:xfrm>
        </p:spPr>
      </p:pic>
    </p:spTree>
    <p:extLst>
      <p:ext uri="{BB962C8B-B14F-4D97-AF65-F5344CB8AC3E}">
        <p14:creationId xmlns:p14="http://schemas.microsoft.com/office/powerpoint/2010/main" val="3923425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 err="1"/>
              <a:t>Eszter</a:t>
            </a:r>
            <a:r>
              <a:rPr lang="en-US" sz="2800" b="1" dirty="0"/>
              <a:t> </a:t>
            </a:r>
            <a:r>
              <a:rPr lang="en-US" sz="2800" b="1" dirty="0" err="1"/>
              <a:t>Hegyi</a:t>
            </a:r>
            <a:r>
              <a:rPr lang="en-US" sz="2800" b="1" dirty="0"/>
              <a:t>, MD, PhD</a:t>
            </a:r>
            <a:br>
              <a:rPr lang="en-US" sz="2800" b="1" dirty="0"/>
            </a:br>
            <a:r>
              <a:rPr lang="en-US" sz="2800" dirty="0"/>
              <a:t>University of Pecs, Hungary </a:t>
            </a:r>
            <a:br>
              <a:rPr lang="en-US" sz="28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8844" y="3864214"/>
            <a:ext cx="6020354" cy="2753900"/>
          </a:xfrm>
        </p:spPr>
        <p:txBody>
          <a:bodyPr>
            <a:noAutofit/>
          </a:bodyPr>
          <a:lstStyle/>
          <a:p>
            <a:r>
              <a:rPr lang="en-US" sz="3200" dirty="0"/>
              <a:t>Assessing the clinical significance of PRSS1 intronic variants.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5FD1D87-2FB2-0C42-91BC-65848FCE0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90809" y="629725"/>
            <a:ext cx="5262989" cy="5323484"/>
          </a:xfrm>
        </p:spPr>
      </p:pic>
    </p:spTree>
    <p:extLst>
      <p:ext uri="{BB962C8B-B14F-4D97-AF65-F5344CB8AC3E}">
        <p14:creationId xmlns:p14="http://schemas.microsoft.com/office/powerpoint/2010/main" val="103895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/>
              <a:t>Lan Li, MD</a:t>
            </a:r>
            <a:br>
              <a:rPr lang="en-US" sz="2800" b="1" dirty="0"/>
            </a:br>
            <a:r>
              <a:rPr lang="en-US" sz="2800" dirty="0"/>
              <a:t>University of West China Hospital, China</a:t>
            </a:r>
            <a:br>
              <a:rPr lang="en-US" sz="28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3004" y="3714760"/>
            <a:ext cx="6020354" cy="2753900"/>
          </a:xfrm>
        </p:spPr>
        <p:txBody>
          <a:bodyPr>
            <a:noAutofit/>
          </a:bodyPr>
          <a:lstStyle/>
          <a:p>
            <a:r>
              <a:rPr lang="en-US" sz="3200" dirty="0"/>
              <a:t>Early Rapid Fluid Therapy is Associated with Increased Risk of Persistent Organ Failure in Acute Pancreatitis Patients with Hemoconcentration after Initial Management.</a:t>
            </a:r>
          </a:p>
          <a:p>
            <a:endParaRPr lang="en-US" sz="3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56A1A20-B4C6-084A-ACAE-6FF9BC7AF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91353" y="615902"/>
            <a:ext cx="3670177" cy="5335874"/>
          </a:xfrm>
        </p:spPr>
      </p:pic>
    </p:spTree>
    <p:extLst>
      <p:ext uri="{BB962C8B-B14F-4D97-AF65-F5344CB8AC3E}">
        <p14:creationId xmlns:p14="http://schemas.microsoft.com/office/powerpoint/2010/main" val="1088225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/>
              <a:t>Kendall </a:t>
            </a:r>
            <a:r>
              <a:rPr lang="en-US" sz="2800" b="1" dirty="0" err="1"/>
              <a:t>McEachron</a:t>
            </a:r>
            <a:r>
              <a:rPr lang="en-US" sz="2800" b="1" dirty="0"/>
              <a:t>, MD</a:t>
            </a:r>
            <a:br>
              <a:rPr lang="en-US" sz="2800" b="1" dirty="0"/>
            </a:br>
            <a:r>
              <a:rPr lang="en-US" sz="2800" dirty="0"/>
              <a:t>T32 Research Fellow</a:t>
            </a:r>
            <a:br>
              <a:rPr lang="en-US" sz="2800" b="1" dirty="0"/>
            </a:br>
            <a:r>
              <a:rPr lang="en-US" sz="2800" dirty="0"/>
              <a:t>University of Minnesota</a:t>
            </a:r>
            <a:br>
              <a:rPr lang="en-US" sz="28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3004" y="3714760"/>
            <a:ext cx="6020354" cy="2753900"/>
          </a:xfrm>
        </p:spPr>
        <p:txBody>
          <a:bodyPr>
            <a:noAutofit/>
          </a:bodyPr>
          <a:lstStyle/>
          <a:p>
            <a:r>
              <a:rPr lang="en-US" sz="3200" dirty="0"/>
              <a:t>Changes in inflammatory cytokine levels in the acute and subacute phases of islet engraftment after total pancreatectomy and islet </a:t>
            </a:r>
            <a:r>
              <a:rPr lang="en-US" sz="3200" dirty="0" err="1"/>
              <a:t>autotransplantation</a:t>
            </a:r>
            <a:r>
              <a:rPr lang="en-US" sz="3200" dirty="0"/>
              <a:t> (TPIAT).</a:t>
            </a:r>
          </a:p>
          <a:p>
            <a:endParaRPr lang="en-US" sz="3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9499303-2A94-3D47-AC55-0EC838302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58881" y="662750"/>
            <a:ext cx="3513463" cy="5304641"/>
          </a:xfrm>
        </p:spPr>
      </p:pic>
    </p:spTree>
    <p:extLst>
      <p:ext uri="{BB962C8B-B14F-4D97-AF65-F5344CB8AC3E}">
        <p14:creationId xmlns:p14="http://schemas.microsoft.com/office/powerpoint/2010/main" val="647635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/>
              <a:t>Aslam Syed, MD</a:t>
            </a:r>
            <a:br>
              <a:rPr lang="en-US" sz="2800" b="1" dirty="0"/>
            </a:br>
            <a:r>
              <a:rPr lang="en-US" sz="2800" dirty="0"/>
              <a:t>Gastroenterology Fellow</a:t>
            </a:r>
            <a:br>
              <a:rPr lang="en-US" sz="2800" b="1" dirty="0"/>
            </a:br>
            <a:r>
              <a:rPr lang="en-US" sz="2800" dirty="0"/>
              <a:t>Allegheny Health Network</a:t>
            </a:r>
            <a:br>
              <a:rPr lang="en-US" sz="28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3004" y="3714760"/>
            <a:ext cx="6020354" cy="2753900"/>
          </a:xfrm>
        </p:spPr>
        <p:txBody>
          <a:bodyPr>
            <a:noAutofit/>
          </a:bodyPr>
          <a:lstStyle/>
          <a:p>
            <a:r>
              <a:rPr lang="en-US" sz="3200" dirty="0"/>
              <a:t>Chronic pancreatitis is associated with increased cardiovascular mortality: a population-based analysis.</a:t>
            </a:r>
          </a:p>
          <a:p>
            <a:endParaRPr lang="en-US" sz="3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032A2A91-A280-474C-8E7E-F225EB672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28660" y="369125"/>
            <a:ext cx="3736386" cy="5608187"/>
          </a:xfrm>
        </p:spPr>
      </p:pic>
    </p:spTree>
    <p:extLst>
      <p:ext uri="{BB962C8B-B14F-4D97-AF65-F5344CB8AC3E}">
        <p14:creationId xmlns:p14="http://schemas.microsoft.com/office/powerpoint/2010/main" val="3649166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/>
              <a:t>Ayesha Kamal, MD</a:t>
            </a:r>
            <a:br>
              <a:rPr lang="en-US" sz="2800" b="1" dirty="0"/>
            </a:br>
            <a:r>
              <a:rPr lang="en-US" sz="2800" dirty="0"/>
              <a:t>John Hopkins University</a:t>
            </a:r>
            <a:br>
              <a:rPr lang="en-US" sz="28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3004" y="3714760"/>
            <a:ext cx="6020354" cy="2753900"/>
          </a:xfrm>
        </p:spPr>
        <p:txBody>
          <a:bodyPr>
            <a:noAutofit/>
          </a:bodyPr>
          <a:lstStyle/>
          <a:p>
            <a:r>
              <a:rPr lang="en-US" sz="3200" dirty="0"/>
              <a:t>Development, validation of a Post-ERCP pancreatitis risk calculator and machine learning based decision making tool for prophylaxis selection.</a:t>
            </a:r>
          </a:p>
          <a:p>
            <a:endParaRPr lang="en-US" sz="3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person standing in front of a boat&#10;&#10;Description automatically generated">
            <a:extLst>
              <a:ext uri="{FF2B5EF4-FFF2-40B4-BE49-F238E27FC236}">
                <a16:creationId xmlns:a16="http://schemas.microsoft.com/office/drawing/2014/main" id="{179AE5DA-D8D2-9E41-9FFC-7C54B5523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67938" y="667145"/>
            <a:ext cx="3899000" cy="5198668"/>
          </a:xfrm>
        </p:spPr>
      </p:pic>
    </p:spTree>
    <p:extLst>
      <p:ext uri="{BB962C8B-B14F-4D97-AF65-F5344CB8AC3E}">
        <p14:creationId xmlns:p14="http://schemas.microsoft.com/office/powerpoint/2010/main" val="35092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/>
              <a:t>Francisco Valverde-Lopez, MD, PhD</a:t>
            </a:r>
            <a:br>
              <a:rPr lang="en-US" sz="2800" b="1" dirty="0"/>
            </a:br>
            <a:r>
              <a:rPr lang="en-US" sz="2800" dirty="0"/>
              <a:t>La Merced Hospital, Spain</a:t>
            </a:r>
            <a:br>
              <a:rPr lang="en-US" sz="28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3004" y="3714760"/>
            <a:ext cx="6020354" cy="2753900"/>
          </a:xfrm>
        </p:spPr>
        <p:txBody>
          <a:bodyPr>
            <a:noAutofit/>
          </a:bodyPr>
          <a:lstStyle/>
          <a:p>
            <a:r>
              <a:rPr lang="en-US" sz="3200" dirty="0"/>
              <a:t>Clinical and endosonographic factors related to recurrence in idiopathic acute pancreatitis.</a:t>
            </a:r>
          </a:p>
          <a:p>
            <a:endParaRPr lang="en-US" sz="3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A person wearing glasses and looking at the camera&#10;&#10;Description automatically generated">
            <a:extLst>
              <a:ext uri="{FF2B5EF4-FFF2-40B4-BE49-F238E27FC236}">
                <a16:creationId xmlns:a16="http://schemas.microsoft.com/office/drawing/2014/main" id="{CA0CCB36-8A93-BA42-87F2-94D78889E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40784" y="583851"/>
            <a:ext cx="3773451" cy="5178736"/>
          </a:xfrm>
        </p:spPr>
      </p:pic>
    </p:spTree>
    <p:extLst>
      <p:ext uri="{BB962C8B-B14F-4D97-AF65-F5344CB8AC3E}">
        <p14:creationId xmlns:p14="http://schemas.microsoft.com/office/powerpoint/2010/main" val="71382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800" b="1" dirty="0"/>
              <a:t>Kishore </a:t>
            </a:r>
            <a:r>
              <a:rPr lang="en-US" sz="2800" b="1" dirty="0" err="1"/>
              <a:t>Vipperla</a:t>
            </a:r>
            <a:r>
              <a:rPr lang="en-US" sz="2800" b="1" dirty="0"/>
              <a:t>, MD, </a:t>
            </a:r>
            <a:br>
              <a:rPr lang="en-US" sz="2800" b="1" dirty="0"/>
            </a:br>
            <a:r>
              <a:rPr lang="en-US" sz="2800" dirty="0"/>
              <a:t>University of Pittsburgh</a:t>
            </a:r>
            <a:br>
              <a:rPr lang="en-US" sz="28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5223" y="3432119"/>
            <a:ext cx="6020354" cy="2753900"/>
          </a:xfrm>
        </p:spPr>
        <p:txBody>
          <a:bodyPr>
            <a:noAutofit/>
          </a:bodyPr>
          <a:lstStyle/>
          <a:p>
            <a:pPr fontAlgn="base"/>
            <a:r>
              <a:rPr lang="en-US" sz="3200" dirty="0"/>
              <a:t>Pain “Burn-out” During the Natural Course is Independent of the Duration of Chronic Pancreatitis (CP).</a:t>
            </a:r>
          </a:p>
          <a:p>
            <a:endParaRPr lang="en-US" sz="3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F56B908-7B4A-254A-BAF7-E9C75B052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577" y="1149282"/>
            <a:ext cx="4097579" cy="454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14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 err="1"/>
              <a:t>Mahya</a:t>
            </a:r>
            <a:r>
              <a:rPr lang="en-US" sz="2800" b="1" dirty="0"/>
              <a:t> Faghih, MD, Post Doc</a:t>
            </a:r>
            <a:br>
              <a:rPr lang="en-US" sz="2800" b="1" dirty="0"/>
            </a:br>
            <a:r>
              <a:rPr lang="en-US" sz="2800" dirty="0"/>
              <a:t>John Hopkins University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8336" y="3390150"/>
            <a:ext cx="6020354" cy="2753900"/>
          </a:xfrm>
        </p:spPr>
        <p:txBody>
          <a:bodyPr>
            <a:noAutofit/>
          </a:bodyPr>
          <a:lstStyle/>
          <a:p>
            <a:r>
              <a:rPr lang="en-US" sz="3200" dirty="0"/>
              <a:t>Pain modulatory phenotypes differentiate chronic pancreatitis patients with distinct clinical pain profiles.</a:t>
            </a:r>
          </a:p>
          <a:p>
            <a:endParaRPr lang="en-US" sz="3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796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Financial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322" y="2055813"/>
            <a:ext cx="9109704" cy="3775361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CAPER would like to thank the following organizations and contributors for their financial support of the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2019 CAPER Travel Scholarships: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AbbVie, Inc. </a:t>
            </a:r>
          </a:p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en-US" sz="3200" dirty="0"/>
              <a:t>Dr. Edward D. </a:t>
            </a:r>
            <a:r>
              <a:rPr lang="en-US" sz="3200" dirty="0" err="1"/>
              <a:t>Purich</a:t>
            </a:r>
            <a:r>
              <a:rPr lang="en-US" sz="3200" dirty="0"/>
              <a:t>, </a:t>
            </a:r>
            <a:r>
              <a:rPr lang="en-US" sz="3200" dirty="0" err="1"/>
              <a:t>ChiRhoClin</a:t>
            </a:r>
            <a:r>
              <a:rPr lang="en-US" sz="3200" dirty="0"/>
              <a:t>, Inc.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77094" y="0"/>
            <a:ext cx="7758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67317" y="0"/>
            <a:ext cx="7758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21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/>
              <a:t>Nikhil </a:t>
            </a:r>
            <a:r>
              <a:rPr lang="en-US" sz="2800" b="1" dirty="0" err="1"/>
              <a:t>Thiruvengadam</a:t>
            </a:r>
            <a:r>
              <a:rPr lang="en-US" sz="2800" b="1" dirty="0"/>
              <a:t>, MD Clinical Fellow</a:t>
            </a:r>
            <a:br>
              <a:rPr lang="en-US" sz="2800" b="1" dirty="0"/>
            </a:br>
            <a:r>
              <a:rPr lang="en-US" sz="2800" dirty="0"/>
              <a:t>University of California San Francisco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8336" y="3390150"/>
            <a:ext cx="6020354" cy="2753900"/>
          </a:xfrm>
        </p:spPr>
        <p:txBody>
          <a:bodyPr>
            <a:noAutofit/>
          </a:bodyPr>
          <a:lstStyle/>
          <a:p>
            <a:r>
              <a:rPr lang="en-US" sz="3200" dirty="0"/>
              <a:t>Tacrolimus and Indomethacin are Safe and Effective at Reducing Post-ERCP Pancreatitis in Orthotopic Liver Transplant Patients Undergoing ERCP.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C66718-9636-3744-B319-71AD0A2D3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677" y="1399211"/>
            <a:ext cx="2648826" cy="348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17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/>
              <a:t>Laurel Branch, MD </a:t>
            </a:r>
            <a:br>
              <a:rPr lang="en-US" sz="2800" b="1" dirty="0"/>
            </a:br>
            <a:r>
              <a:rPr lang="en-US" sz="2800" b="1" dirty="0"/>
              <a:t>Internal Medicine Fellow</a:t>
            </a:r>
            <a:br>
              <a:rPr lang="en-US" sz="2800" b="1" dirty="0"/>
            </a:br>
            <a:r>
              <a:rPr lang="en-US" sz="2800" dirty="0"/>
              <a:t>The Medical University of South Carolina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8336" y="3390150"/>
            <a:ext cx="6020354" cy="2753900"/>
          </a:xfrm>
        </p:spPr>
        <p:txBody>
          <a:bodyPr>
            <a:noAutofit/>
          </a:bodyPr>
          <a:lstStyle/>
          <a:p>
            <a:r>
              <a:rPr lang="en-US" sz="3200" dirty="0"/>
              <a:t>Diagnostic Imaging in Pancreatic Ductal Adenocarcinoma.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670C062-3ED7-0D45-8BFD-EEE49529D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351" y="770734"/>
            <a:ext cx="3203313" cy="48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44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/>
              <a:t>John George, MD </a:t>
            </a:r>
            <a:br>
              <a:rPr lang="en-US" sz="2800" b="1" dirty="0"/>
            </a:br>
            <a:r>
              <a:rPr lang="en-US" sz="2800" dirty="0"/>
              <a:t>Yale New Haven Health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8336" y="3390150"/>
            <a:ext cx="6020354" cy="2753900"/>
          </a:xfrm>
        </p:spPr>
        <p:txBody>
          <a:bodyPr>
            <a:noAutofit/>
          </a:bodyPr>
          <a:lstStyle/>
          <a:p>
            <a:r>
              <a:rPr lang="en-US" sz="3200" dirty="0"/>
              <a:t>Incidence of pancreatitis with the use of immune checkpoint inhibitors (ICI) in advanced cancers: A systematic review and meta-analysis.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9B1CE64D-44F0-6C42-8E45-9A88535AC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690" y="884209"/>
            <a:ext cx="4610433" cy="47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71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/>
              <a:t>Patrick Underwood, MD </a:t>
            </a:r>
            <a:br>
              <a:rPr lang="en-US" sz="2800" b="1" dirty="0"/>
            </a:br>
            <a:r>
              <a:rPr lang="en-US" sz="2800" dirty="0"/>
              <a:t>University of Florida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8336" y="3390150"/>
            <a:ext cx="6020354" cy="2753900"/>
          </a:xfrm>
        </p:spPr>
        <p:txBody>
          <a:bodyPr>
            <a:noAutofit/>
          </a:bodyPr>
          <a:lstStyle/>
          <a:p>
            <a:r>
              <a:rPr lang="en-US" sz="3200" dirty="0"/>
              <a:t>Feasibility and performance of a protein signature assay in EUS-FNA of suspected pancreatic adenocarcinoma.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72FDBF02-BA54-6C4A-887E-CCA956B85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710" y="417786"/>
            <a:ext cx="4014951" cy="60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78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/>
              <a:t>Adeyinka </a:t>
            </a:r>
            <a:r>
              <a:rPr lang="en-US" sz="2800" b="1" dirty="0" err="1"/>
              <a:t>Adejumo</a:t>
            </a:r>
            <a:r>
              <a:rPr lang="en-US" sz="2800" b="1" dirty="0"/>
              <a:t>, MD, MS </a:t>
            </a:r>
            <a:br>
              <a:rPr lang="en-US" sz="2800" b="1" dirty="0"/>
            </a:br>
            <a:r>
              <a:rPr lang="en-US" sz="2800" dirty="0"/>
              <a:t>North Shore Medical Center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8336" y="3390150"/>
            <a:ext cx="6020354" cy="2753900"/>
          </a:xfrm>
        </p:spPr>
        <p:txBody>
          <a:bodyPr>
            <a:noAutofit/>
          </a:bodyPr>
          <a:lstStyle/>
          <a:p>
            <a:pPr fontAlgn="base"/>
            <a:r>
              <a:rPr lang="en-US" sz="3200" dirty="0"/>
              <a:t>National estimates of the trends and outcomes of Protein-Energy Malnutrition among patients with chronic pancreatitis.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7909F70-B4E4-264F-83DB-0BA0AD97A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93" y="981639"/>
            <a:ext cx="4741587" cy="48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63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3100" b="1" dirty="0"/>
            </a:br>
            <a:r>
              <a:rPr lang="en-US" sz="3100" b="1" dirty="0"/>
              <a:t>Amir </a:t>
            </a:r>
            <a:r>
              <a:rPr lang="en-US" sz="3100" b="1" dirty="0" err="1"/>
              <a:t>Gougol</a:t>
            </a:r>
            <a:r>
              <a:rPr lang="en-US" sz="3100" b="1" dirty="0"/>
              <a:t>, MD</a:t>
            </a:r>
            <a:br>
              <a:rPr lang="en-US" sz="3100" b="1" dirty="0"/>
            </a:br>
            <a:r>
              <a:rPr lang="en-US" sz="3100" dirty="0"/>
              <a:t>University of Pittsburgh</a:t>
            </a:r>
            <a:br>
              <a:rPr lang="en-US" sz="3100" dirty="0"/>
            </a:br>
            <a:br>
              <a:rPr lang="en-US" sz="1100" dirty="0"/>
            </a:br>
            <a:br>
              <a:rPr lang="en-US" sz="1100" dirty="0"/>
            </a:br>
            <a:endParaRPr lang="en-US" sz="11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929" y="3277850"/>
            <a:ext cx="6586490" cy="2808157"/>
          </a:xfrm>
        </p:spPr>
        <p:txBody>
          <a:bodyPr vert="horz" lIns="91440" tIns="45720" rIns="91440" bIns="45720" rtlCol="0">
            <a:normAutofit/>
          </a:bodyPr>
          <a:lstStyle/>
          <a:p>
            <a:pPr fontAlgn="base"/>
            <a:r>
              <a:rPr lang="en-US" sz="3200" dirty="0"/>
              <a:t>Multi-Organ Failure is the Strongest Determinant of Poor Clinical Outcomes in Acute Pancreatitis. (APPRENTICE Study Group)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DF9D85-30DE-0241-80C6-0D061C092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51" t="1898" r="3437" b="5661"/>
          <a:stretch/>
        </p:blipFill>
        <p:spPr>
          <a:xfrm>
            <a:off x="7496750" y="0"/>
            <a:ext cx="4695251" cy="6857999"/>
          </a:xfrm>
          <a:prstGeom prst="rect">
            <a:avLst/>
          </a:prstGeom>
          <a:effectLst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610C88-48E0-1345-AE84-6B213F15E456}"/>
              </a:ext>
            </a:extLst>
          </p:cNvPr>
          <p:cNvCxnSpPr>
            <a:cxnSpLocks/>
          </p:cNvCxnSpPr>
          <p:nvPr/>
        </p:nvCxnSpPr>
        <p:spPr>
          <a:xfrm>
            <a:off x="648929" y="2605674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380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/>
              <a:t>Anna Phillips, MD, MS </a:t>
            </a:r>
            <a:br>
              <a:rPr lang="en-US" sz="2800" b="1" dirty="0"/>
            </a:br>
            <a:r>
              <a:rPr lang="en-US" sz="2800" dirty="0"/>
              <a:t>University of Pittsburgh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8336" y="3390150"/>
            <a:ext cx="6020354" cy="2753900"/>
          </a:xfrm>
        </p:spPr>
        <p:txBody>
          <a:bodyPr>
            <a:noAutofit/>
          </a:bodyPr>
          <a:lstStyle/>
          <a:p>
            <a:r>
              <a:rPr lang="en-US" sz="3200" dirty="0"/>
              <a:t>Persistent SIRS and </a:t>
            </a:r>
            <a:r>
              <a:rPr lang="en-US" sz="3200" dirty="0" err="1"/>
              <a:t>Non­Alcohol</a:t>
            </a:r>
            <a:r>
              <a:rPr lang="en-US" sz="3200" dirty="0"/>
              <a:t> Etiology of AP are associated with Oral Feeding Intolerance in AP: Results From an International, Multicenter, Prospective Cohort Study.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49E2FB7-3287-B243-B33F-D4DA99FC2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115" y="1657401"/>
            <a:ext cx="3299153" cy="346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53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800" b="1" dirty="0"/>
            </a:br>
            <a:r>
              <a:rPr lang="en-US" sz="2800" b="1" dirty="0"/>
              <a:t>Venkata Sandeep </a:t>
            </a:r>
            <a:r>
              <a:rPr lang="en-US" sz="2800" b="1" dirty="0" err="1"/>
              <a:t>Akshintala</a:t>
            </a:r>
            <a:r>
              <a:rPr lang="en-US" sz="2800" b="1" dirty="0"/>
              <a:t>, MD</a:t>
            </a:r>
            <a:br>
              <a:rPr lang="en-US" sz="2800" b="1" dirty="0"/>
            </a:br>
            <a:r>
              <a:rPr lang="en-US" sz="2800" dirty="0"/>
              <a:t>Johns Hopkins Hospital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29" y="3238272"/>
            <a:ext cx="6586489" cy="27432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Cystic fibrosis transmembrane conductance regulator modulators reduce the risk of recurrent acute pancreatitis among adult patients with pancreas sufficient cystic fibrosis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101F0B-E2CB-B04E-9A77-53745233E07E}"/>
              </a:ext>
            </a:extLst>
          </p:cNvPr>
          <p:cNvCxnSpPr>
            <a:cxnSpLocks/>
          </p:cNvCxnSpPr>
          <p:nvPr/>
        </p:nvCxnSpPr>
        <p:spPr>
          <a:xfrm>
            <a:off x="648929" y="2577198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477A8299-470C-1A42-BA81-9D24DDFC9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016" r="13069"/>
          <a:stretch/>
        </p:blipFill>
        <p:spPr>
          <a:xfrm>
            <a:off x="7260073" y="0"/>
            <a:ext cx="4931927" cy="6858000"/>
          </a:xfrm>
        </p:spPr>
      </p:pic>
    </p:spTree>
    <p:extLst>
      <p:ext uri="{BB962C8B-B14F-4D97-AF65-F5344CB8AC3E}">
        <p14:creationId xmlns:p14="http://schemas.microsoft.com/office/powerpoint/2010/main" val="655611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2700" b="1" dirty="0"/>
            </a:br>
            <a:br>
              <a:rPr lang="en-US" sz="2700" b="1" dirty="0"/>
            </a:br>
            <a:r>
              <a:rPr lang="en-US" sz="3100" b="1" dirty="0"/>
              <a:t>Naylor Brownell, MD</a:t>
            </a:r>
            <a:br>
              <a:rPr lang="en-US" sz="3100" dirty="0"/>
            </a:br>
            <a:r>
              <a:rPr lang="en-US" sz="3100" dirty="0"/>
              <a:t>Fellow Physician, Pediatric Gastroenterology and Nutrition</a:t>
            </a:r>
            <a:br>
              <a:rPr lang="en-US" sz="3100" dirty="0"/>
            </a:br>
            <a:br>
              <a:rPr lang="en-US" sz="3100" dirty="0"/>
            </a:br>
            <a:r>
              <a:rPr lang="en-US" sz="3100" dirty="0"/>
              <a:t>Children's Hospital of Philadelphia</a:t>
            </a: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931" y="3429005"/>
            <a:ext cx="6586489" cy="23485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Exocrine Pancreatic Function, Genetic Variants, and Risk Factors in a Cohort of Subjects with Chronic Pancreatitis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r="308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9F698B-096F-7941-A6A2-6B612E2A9FFE}"/>
              </a:ext>
            </a:extLst>
          </p:cNvPr>
          <p:cNvCxnSpPr>
            <a:cxnSpLocks/>
          </p:cNvCxnSpPr>
          <p:nvPr/>
        </p:nvCxnSpPr>
        <p:spPr>
          <a:xfrm>
            <a:off x="648929" y="3043003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530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6459236" cy="19190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1100" b="1" dirty="0"/>
            </a:br>
            <a:br>
              <a:rPr lang="en-US" sz="1100" b="1" dirty="0"/>
            </a:br>
            <a:br>
              <a:rPr lang="en-US" sz="3100" b="1" dirty="0"/>
            </a:br>
            <a:r>
              <a:rPr lang="en-US" sz="3100" b="1" dirty="0"/>
              <a:t>Peter Farrell, MD, MS</a:t>
            </a:r>
            <a:br>
              <a:rPr lang="en-US" sz="3100" dirty="0"/>
            </a:br>
            <a:r>
              <a:rPr lang="en-US" sz="3100" dirty="0"/>
              <a:t>Clinical Fellow, Division of Gastroenterology, Hepatology, and Nutrition</a:t>
            </a:r>
            <a:br>
              <a:rPr lang="en-US" sz="3100" dirty="0"/>
            </a:br>
            <a:br>
              <a:rPr lang="en-US" sz="3100" dirty="0"/>
            </a:br>
            <a:r>
              <a:rPr lang="en-US" sz="3100" dirty="0"/>
              <a:t>Cincinnati Children’s Hospital Medical Center</a:t>
            </a:r>
            <a:br>
              <a:rPr lang="en-US" sz="1100" dirty="0"/>
            </a:br>
            <a:br>
              <a:rPr lang="en-US" sz="1100" dirty="0"/>
            </a:br>
            <a:br>
              <a:rPr lang="en-US" sz="1100" dirty="0"/>
            </a:br>
            <a:endParaRPr lang="en-US" sz="11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930" y="3782895"/>
            <a:ext cx="6269455" cy="273111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Validation and Optimization of an Early Predictor Model for Pediatric Acute Pancreatitis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9B04BF3-AE1D-4847-9E35-62BB95137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431" t="1" r="10953" b="-1723"/>
          <a:stretch/>
        </p:blipFill>
        <p:spPr>
          <a:xfrm>
            <a:off x="7775275" y="0"/>
            <a:ext cx="4416725" cy="6979652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02C35D-E080-2E4B-9091-6DF15C79820D}"/>
              </a:ext>
            </a:extLst>
          </p:cNvPr>
          <p:cNvCxnSpPr>
            <a:cxnSpLocks/>
          </p:cNvCxnSpPr>
          <p:nvPr/>
        </p:nvCxnSpPr>
        <p:spPr>
          <a:xfrm>
            <a:off x="648930" y="3378444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833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4" y="3173219"/>
            <a:ext cx="4432346" cy="1593881"/>
          </a:xfrm>
        </p:spPr>
        <p:txBody>
          <a:bodyPr>
            <a:no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800" b="1" dirty="0"/>
            </a:br>
            <a:r>
              <a:rPr lang="en-US" sz="2800" b="1" dirty="0" err="1"/>
              <a:t>Pedram</a:t>
            </a:r>
            <a:r>
              <a:rPr lang="en-US" sz="2800" b="1" dirty="0"/>
              <a:t> </a:t>
            </a:r>
            <a:r>
              <a:rPr lang="en-US" sz="2800" b="1" dirty="0" err="1"/>
              <a:t>Paragomi</a:t>
            </a:r>
            <a:r>
              <a:rPr lang="en-US" sz="2800" b="1" dirty="0"/>
              <a:t>, MD</a:t>
            </a:r>
            <a:br>
              <a:rPr lang="en-US" sz="2800" b="1" dirty="0"/>
            </a:br>
            <a:r>
              <a:rPr lang="en-US" sz="2800" dirty="0"/>
              <a:t>University of Pittsburgh </a:t>
            </a:r>
            <a:br>
              <a:rPr lang="en-US" sz="28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260C92-5BE2-2947-8668-3D51AF3E8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89198" y="1100087"/>
            <a:ext cx="4807282" cy="480728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8844" y="3864214"/>
            <a:ext cx="6020354" cy="2753900"/>
          </a:xfrm>
        </p:spPr>
        <p:txBody>
          <a:bodyPr>
            <a:noAutofit/>
          </a:bodyPr>
          <a:lstStyle/>
          <a:p>
            <a:r>
              <a:rPr lang="en-US" sz="3200" dirty="0"/>
              <a:t>Dynamic analysis of patients with acute pancreatitis: validation of a new predictive tool for severity assessment in a large prospective cohort.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5A9B3-A533-3742-9F56-5CE3AB427EA0}"/>
              </a:ext>
            </a:extLst>
          </p:cNvPr>
          <p:cNvCxnSpPr>
            <a:cxnSpLocks/>
          </p:cNvCxnSpPr>
          <p:nvPr/>
        </p:nvCxnSpPr>
        <p:spPr>
          <a:xfrm>
            <a:off x="1068844" y="3143240"/>
            <a:ext cx="530651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073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1919</TotalTime>
  <Words>429</Words>
  <Application>Microsoft Macintosh PowerPoint</Application>
  <PresentationFormat>Widescreen</PresentationFormat>
  <Paragraphs>70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2019     Travel Scholarships</vt:lpstr>
      <vt:lpstr>Financial Support</vt:lpstr>
      <vt:lpstr>          Adeyinka Adejumo, MD, MS  North Shore Medical Center        </vt:lpstr>
      <vt:lpstr> Amir Gougol, MD University of Pittsburgh   </vt:lpstr>
      <vt:lpstr>          Anna Phillips, MD, MS  University of Pittsburgh        </vt:lpstr>
      <vt:lpstr> Venkata Sandeep Akshintala, MD Johns Hopkins Hospital </vt:lpstr>
      <vt:lpstr>  Naylor Brownell, MD Fellow Physician, Pediatric Gastroenterology and Nutrition  Children's Hospital of Philadelphia  </vt:lpstr>
      <vt:lpstr>   Peter Farrell, MD, MS Clinical Fellow, Division of Gastroenterology, Hepatology, and Nutrition  Cincinnati Children’s Hospital Medical Center   </vt:lpstr>
      <vt:lpstr>          Pedram Paragomi, MD University of Pittsburgh          </vt:lpstr>
      <vt:lpstr>          Santiago Manrique-Bedoya, MD Clinical Fellow, Division of Gastroenterology, Hepatology, and Nutrition  University of Texas at San Antonio      </vt:lpstr>
      <vt:lpstr>          Balazs Nemeth, MD, PhD University of Szeged, Hungary          </vt:lpstr>
      <vt:lpstr>          Eszter Hegyi, MD, PhD University of Pecs, Hungary          </vt:lpstr>
      <vt:lpstr>          Lan Li, MD University of West China Hospital, China         </vt:lpstr>
      <vt:lpstr>          Kendall McEachron, MD T32 Research Fellow University of Minnesota         </vt:lpstr>
      <vt:lpstr>          Aslam Syed, MD Gastroenterology Fellow Allegheny Health Network         </vt:lpstr>
      <vt:lpstr>          Ayesha Kamal, MD John Hopkins University         </vt:lpstr>
      <vt:lpstr>          Francisco Valverde-Lopez, MD, PhD La Merced Hospital, Spain         </vt:lpstr>
      <vt:lpstr>      Kishore Vipperla, MD,  University of Pittsburgh         </vt:lpstr>
      <vt:lpstr>          Mahya Faghih, MD, Post Doc John Hopkins University        </vt:lpstr>
      <vt:lpstr>          Nikhil Thiruvengadam, MD Clinical Fellow University of California San Francisco        </vt:lpstr>
      <vt:lpstr>          Laurel Branch, MD  Internal Medicine Fellow The Medical University of South Carolina        </vt:lpstr>
      <vt:lpstr>          John George, MD  Yale New Haven Health        </vt:lpstr>
      <vt:lpstr>          Patrick Underwood, MD  University of Florida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CAPER Travel Scholarships</dc:title>
  <dc:creator>Tom Saenz</dc:creator>
  <cp:lastModifiedBy>Dani Smith</cp:lastModifiedBy>
  <cp:revision>53</cp:revision>
  <dcterms:created xsi:type="dcterms:W3CDTF">2017-07-27T16:02:40Z</dcterms:created>
  <dcterms:modified xsi:type="dcterms:W3CDTF">2019-08-13T20:37:44Z</dcterms:modified>
</cp:coreProperties>
</file>